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notesSlides/notesSlide2.xml" ContentType="application/vnd.openxmlformats-officedocument.presentationml.notesSlide+xml"/>
  <Override PartName="/ppt/tags/tag161.xml" ContentType="application/vnd.openxmlformats-officedocument.presentationml.tags+xml"/>
  <Override PartName="/ppt/notesSlides/notesSlide3.xml" ContentType="application/vnd.openxmlformats-officedocument.presentationml.notesSlide+xml"/>
  <Override PartName="/ppt/tags/tag16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9" r:id="rId3"/>
    <p:sldId id="276" r:id="rId4"/>
    <p:sldId id="260" r:id="rId5"/>
    <p:sldId id="277" r:id="rId6"/>
    <p:sldId id="278" r:id="rId7"/>
    <p:sldId id="280" r:id="rId8"/>
    <p:sldId id="279" r:id="rId9"/>
    <p:sldId id="281" r:id="rId10"/>
    <p:sldId id="282" r:id="rId11"/>
    <p:sldId id="284" r:id="rId12"/>
    <p:sldId id="275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1"/>
            </p:custDataLst>
          </p:nvPr>
        </p:nvSpPr>
        <p:spPr>
          <a:xfrm rot="10800000">
            <a:off x="3244802" y="0"/>
            <a:ext cx="8946988" cy="6858000"/>
          </a:xfrm>
          <a:custGeom>
            <a:avLst/>
            <a:gdLst>
              <a:gd name="connsiteX0" fmla="*/ 8946988 w 8946988"/>
              <a:gd name="connsiteY0" fmla="*/ 6858000 h 6858000"/>
              <a:gd name="connsiteX1" fmla="*/ 0 w 8946988"/>
              <a:gd name="connsiteY1" fmla="*/ 6858000 h 6858000"/>
              <a:gd name="connsiteX2" fmla="*/ 9315 w 8946988"/>
              <a:gd name="connsiteY2" fmla="*/ 0 h 6858000"/>
              <a:gd name="connsiteX3" fmla="*/ 2685840 w 894698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6988" h="6858000">
                <a:moveTo>
                  <a:pt x="8946988" y="6858000"/>
                </a:moveTo>
                <a:lnTo>
                  <a:pt x="0" y="6858000"/>
                </a:lnTo>
                <a:lnTo>
                  <a:pt x="9315" y="0"/>
                </a:lnTo>
                <a:lnTo>
                  <a:pt x="2685840" y="0"/>
                </a:lnTo>
                <a:close/>
              </a:path>
            </a:pathLst>
          </a:custGeom>
          <a:blipFill dpi="0" rotWithShape="0">
            <a:blip r:embed="rId1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4" name="任意多边形: 形状 13"/>
          <p:cNvSpPr/>
          <p:nvPr>
            <p:custDataLst>
              <p:tags r:id="rId2"/>
            </p:custDataLst>
          </p:nvPr>
        </p:nvSpPr>
        <p:spPr>
          <a:xfrm rot="10800000">
            <a:off x="3244802" y="-2918"/>
            <a:ext cx="8976698" cy="6862757"/>
          </a:xfrm>
          <a:custGeom>
            <a:avLst/>
            <a:gdLst>
              <a:gd name="connsiteX0" fmla="*/ 8976698 w 8976698"/>
              <a:gd name="connsiteY0" fmla="*/ 6862757 h 6862757"/>
              <a:gd name="connsiteX1" fmla="*/ 0 w 8976698"/>
              <a:gd name="connsiteY1" fmla="*/ 6862757 h 6862757"/>
              <a:gd name="connsiteX2" fmla="*/ 9359 w 8976698"/>
              <a:gd name="connsiteY2" fmla="*/ 0 h 6862757"/>
              <a:gd name="connsiteX3" fmla="*/ 2685884 w 8976698"/>
              <a:gd name="connsiteY3" fmla="*/ 0 h 68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6698" h="6862757">
                <a:moveTo>
                  <a:pt x="8976698" y="6862757"/>
                </a:moveTo>
                <a:lnTo>
                  <a:pt x="0" y="6862757"/>
                </a:lnTo>
                <a:lnTo>
                  <a:pt x="9359" y="0"/>
                </a:lnTo>
                <a:lnTo>
                  <a:pt x="2685884" y="0"/>
                </a:lnTo>
                <a:close/>
              </a:path>
            </a:pathLst>
          </a:custGeom>
          <a:solidFill>
            <a:srgbClr val="455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557881" y="3882916"/>
            <a:ext cx="1633414" cy="614561"/>
            <a:chOff x="949766" y="3882916"/>
            <a:chExt cx="2002973" cy="753605"/>
          </a:xfrm>
        </p:grpSpPr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72073" y="2579256"/>
            <a:ext cx="4782098" cy="757130"/>
          </a:xfrm>
        </p:spPr>
        <p:txBody>
          <a:bodyPr wrap="square"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72073" y="3428461"/>
            <a:ext cx="4782098" cy="286232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46825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6825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 rot="5400000">
            <a:off x="365579" y="-384630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>
            <p:custDataLst>
              <p:tags r:id="rId2"/>
            </p:custDataLst>
          </p:nvPr>
        </p:nvSpPr>
        <p:spPr>
          <a:xfrm rot="16200000">
            <a:off x="8672738" y="3367313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2"/>
          <p:cNvSpPr/>
          <p:nvPr>
            <p:custDataLst>
              <p:tags r:id="rId3"/>
            </p:custDataLst>
          </p:nvPr>
        </p:nvSpPr>
        <p:spPr>
          <a:xfrm rot="19299726">
            <a:off x="6750617" y="4812139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2"/>
          <p:cNvSpPr/>
          <p:nvPr>
            <p:custDataLst>
              <p:tags r:id="rId4"/>
            </p:custDataLst>
          </p:nvPr>
        </p:nvSpPr>
        <p:spPr>
          <a:xfrm rot="8445098">
            <a:off x="-970111" y="1383138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850087" y="2804984"/>
            <a:ext cx="5529587" cy="898493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317769" y="2804984"/>
            <a:ext cx="1466507" cy="898493"/>
          </a:xfrm>
        </p:spPr>
        <p:txBody>
          <a:bodyPr wrap="square" anchor="ctr" anchorCtr="0">
            <a:normAutofit/>
          </a:bodyPr>
          <a:lstStyle>
            <a:lvl1pPr marL="0" indent="0" algn="r"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 rot="5400000">
            <a:off x="5773057" y="468083"/>
            <a:ext cx="645888" cy="12192002"/>
            <a:chOff x="9775372" y="0"/>
            <a:chExt cx="832755" cy="6858000"/>
          </a:xfrm>
        </p:grpSpPr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9775372" y="0"/>
              <a:ext cx="653143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10428514" y="0"/>
              <a:ext cx="179613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255760" y="5179060"/>
            <a:ext cx="3430270" cy="1678305"/>
            <a:chOff x="10646" y="5909"/>
            <a:chExt cx="9994" cy="4890"/>
          </a:xfrm>
        </p:grpSpPr>
        <p:sp>
          <p:nvSpPr>
            <p:cNvPr id="8" name="等腰三角形 7"/>
            <p:cNvSpPr/>
            <p:nvPr userDrawn="1">
              <p:custDataLst>
                <p:tags r:id="rId10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12"/>
            <p:cNvSpPr/>
            <p:nvPr userDrawn="1">
              <p:custDataLst>
                <p:tags r:id="rId11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558165" y="9525"/>
            <a:ext cx="3763010" cy="1841500"/>
            <a:chOff x="-1483" y="0"/>
            <a:chExt cx="9994" cy="4890"/>
          </a:xfrm>
        </p:grpSpPr>
        <p:sp>
          <p:nvSpPr>
            <p:cNvPr id="7" name="等腰三角形 6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2"/>
            <p:cNvSpPr/>
            <p:nvPr userDrawn="1">
              <p:custDataLst>
                <p:tags r:id="rId9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 userDrawn="1">
            <p:custDataLst>
              <p:tags r:id="rId3"/>
            </p:custDataLst>
          </p:nvPr>
        </p:nvSpPr>
        <p:spPr>
          <a:xfrm>
            <a:off x="609600" y="523875"/>
            <a:ext cx="62865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255760" y="5188585"/>
            <a:ext cx="3430270" cy="1678305"/>
            <a:chOff x="10646" y="5909"/>
            <a:chExt cx="9994" cy="4890"/>
          </a:xfrm>
        </p:grpSpPr>
        <p:sp>
          <p:nvSpPr>
            <p:cNvPr id="6" name="等腰三角形 5"/>
            <p:cNvSpPr/>
            <p:nvPr userDrawn="1">
              <p:custDataLst>
                <p:tags r:id="rId11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12"/>
            <p:cNvSpPr/>
            <p:nvPr userDrawn="1">
              <p:custDataLst>
                <p:tags r:id="rId12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558165" y="0"/>
            <a:ext cx="3763010" cy="1841500"/>
            <a:chOff x="-1483" y="0"/>
            <a:chExt cx="9994" cy="4890"/>
          </a:xfrm>
        </p:grpSpPr>
        <p:sp>
          <p:nvSpPr>
            <p:cNvPr id="10" name="等腰三角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2"/>
            <p:cNvSpPr/>
            <p:nvPr userDrawn="1">
              <p:custDataLst>
                <p:tags r:id="rId10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708515" y="5438775"/>
            <a:ext cx="2901315" cy="1419225"/>
            <a:chOff x="10646" y="5909"/>
            <a:chExt cx="9994" cy="4890"/>
          </a:xfrm>
        </p:grpSpPr>
        <p:sp>
          <p:nvSpPr>
            <p:cNvPr id="11" name="等腰三角形 10"/>
            <p:cNvSpPr/>
            <p:nvPr userDrawn="1">
              <p:custDataLst>
                <p:tags r:id="rId12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2"/>
            <p:cNvSpPr/>
            <p:nvPr userDrawn="1">
              <p:custDataLst>
                <p:tags r:id="rId13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-284" y="-109"/>
            <a:ext cx="1633414" cy="614561"/>
            <a:chOff x="949766" y="3882916"/>
            <a:chExt cx="2002973" cy="753605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 flipH="1">
            <a:off x="-417830" y="5438775"/>
            <a:ext cx="2901315" cy="1419225"/>
            <a:chOff x="10646" y="5909"/>
            <a:chExt cx="9994" cy="4890"/>
          </a:xfrm>
        </p:grpSpPr>
        <p:sp>
          <p:nvSpPr>
            <p:cNvPr id="11" name="等腰三角形 10"/>
            <p:cNvSpPr/>
            <p:nvPr userDrawn="1">
              <p:custDataLst>
                <p:tags r:id="rId12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2"/>
            <p:cNvSpPr/>
            <p:nvPr userDrawn="1">
              <p:custDataLst>
                <p:tags r:id="rId13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0558496" y="-9634"/>
            <a:ext cx="1633414" cy="614561"/>
            <a:chOff x="949766" y="3882916"/>
            <a:chExt cx="2002973" cy="753605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-424180" y="-4445"/>
            <a:ext cx="2856865" cy="1398270"/>
            <a:chOff x="-1483" y="0"/>
            <a:chExt cx="9994" cy="4890"/>
          </a:xfrm>
        </p:grpSpPr>
        <p:sp>
          <p:nvSpPr>
            <p:cNvPr id="6" name="等腰三角形 5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2"/>
            <p:cNvSpPr/>
            <p:nvPr userDrawn="1">
              <p:custDataLst>
                <p:tags r:id="rId13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0558496" y="6250196"/>
            <a:ext cx="1633414" cy="614561"/>
            <a:chOff x="949766" y="3882916"/>
            <a:chExt cx="2002973" cy="753605"/>
          </a:xfrm>
        </p:grpSpPr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0558496" y="6250196"/>
            <a:ext cx="1633414" cy="614561"/>
            <a:chOff x="949766" y="3882916"/>
            <a:chExt cx="2002973" cy="753605"/>
          </a:xfrm>
        </p:grpSpPr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等腰三角形 5"/>
          <p:cNvSpPr/>
          <p:nvPr userDrawn="1">
            <p:custDataLst>
              <p:tags r:id="rId2"/>
            </p:custDataLst>
          </p:nvPr>
        </p:nvSpPr>
        <p:spPr>
          <a:xfrm rot="5400000">
            <a:off x="365579" y="-384630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>
            <p:custDataLst>
              <p:tags r:id="rId3"/>
            </p:custDataLst>
          </p:nvPr>
        </p:nvSpPr>
        <p:spPr>
          <a:xfrm rot="16200000">
            <a:off x="8672738" y="3367313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2"/>
          <p:cNvSpPr/>
          <p:nvPr userDrawn="1">
            <p:custDataLst>
              <p:tags r:id="rId4"/>
            </p:custDataLst>
          </p:nvPr>
        </p:nvSpPr>
        <p:spPr>
          <a:xfrm rot="19299726">
            <a:off x="6750617" y="4812139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2"/>
          <p:cNvSpPr/>
          <p:nvPr userDrawn="1">
            <p:custDataLst>
              <p:tags r:id="rId5"/>
            </p:custDataLst>
          </p:nvPr>
        </p:nvSpPr>
        <p:spPr>
          <a:xfrm rot="8445098">
            <a:off x="-970111" y="1383138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2.xml"/><Relationship Id="rId5" Type="http://schemas.openxmlformats.org/officeDocument/2006/relationships/hyperlink" Target="https://www.yigezn.com/cn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0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6045" y="2878628"/>
            <a:ext cx="5862493" cy="756920"/>
          </a:xfrm>
        </p:spPr>
        <p:txBody>
          <a:bodyPr/>
          <a:lstStyle/>
          <a:p>
            <a:r>
              <a:rPr lang="en-US" altLang="zh-CN" dirty="0"/>
              <a:t>YIG-D400</a:t>
            </a:r>
            <a:r>
              <a:rPr lang="zh-CN" altLang="en-US" dirty="0"/>
              <a:t>柔性工作站评估报告</a:t>
            </a:r>
            <a:endParaRPr lang="zh-CN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15" y="1343025"/>
            <a:ext cx="5025028" cy="485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911" y="728980"/>
            <a:ext cx="685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柔性工作站在贴标领域的应用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73" y="1276350"/>
            <a:ext cx="1906252" cy="157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550274" y="3451406"/>
            <a:ext cx="290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动作流程：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人工上料到流水线，流过拍照模组，进行贴膜位置确认，贴膜手爪到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飞达取标签，当产品流动到手爪下方的时候，手爪进行贴膜；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274" y="1505421"/>
            <a:ext cx="2907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组成部件：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主要由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流水线和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飞达两三部分组成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68412" y="1130795"/>
            <a:ext cx="190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7460039" y="1373439"/>
            <a:ext cx="802713" cy="68842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93523" y="3141761"/>
            <a:ext cx="135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前推飞达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601076" y="3098684"/>
            <a:ext cx="1232347" cy="19696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7817362" y="3644776"/>
            <a:ext cx="2299709" cy="188086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152417" y="5400934"/>
            <a:ext cx="110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拍照模组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7943850" y="5021066"/>
            <a:ext cx="2129865" cy="103677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183530" y="5903948"/>
            <a:ext cx="110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输送模组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021" y="3452245"/>
            <a:ext cx="1571004" cy="170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椭圆 20"/>
          <p:cNvSpPr/>
          <p:nvPr/>
        </p:nvSpPr>
        <p:spPr>
          <a:xfrm>
            <a:off x="6814951" y="2973002"/>
            <a:ext cx="1447801" cy="9530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>
            <a:stCxn id="21" idx="7"/>
          </p:cNvCxnSpPr>
          <p:nvPr/>
        </p:nvCxnSpPr>
        <p:spPr>
          <a:xfrm flipV="1">
            <a:off x="8050726" y="1905000"/>
            <a:ext cx="2892879" cy="120757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77185" y="786130"/>
            <a:ext cx="81355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深圳一格智能有限公司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Shenzhen </a:t>
            </a:r>
            <a:r>
              <a:rPr lang="en-US" altLang="zh-CN" dirty="0" err="1"/>
              <a:t>Yige</a:t>
            </a:r>
            <a:r>
              <a:rPr lang="en-US" altLang="zh-CN" dirty="0"/>
              <a:t> Intelligent </a:t>
            </a:r>
            <a:r>
              <a:rPr lang="en-US" altLang="zh-CN" dirty="0" err="1"/>
              <a:t>Co.,Ltd</a:t>
            </a:r>
            <a:r>
              <a:rPr lang="en-US" altLang="zh-CN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——————————————————————————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电话</a:t>
            </a:r>
            <a:r>
              <a:rPr lang="zh-CN" altLang="en-US" dirty="0"/>
              <a:t>：</a:t>
            </a:r>
            <a:r>
              <a:rPr lang="en-US" altLang="zh-CN" dirty="0"/>
              <a:t>0755-23170775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网站 </a:t>
            </a:r>
            <a:r>
              <a:rPr lang="en-US" altLang="zh-CN" dirty="0">
                <a:hlinkClick r:id="rId5"/>
              </a:rPr>
              <a:t>https://</a:t>
            </a:r>
            <a:r>
              <a:rPr lang="en-US" altLang="zh-CN" dirty="0" smtClean="0">
                <a:hlinkClick r:id="rId5"/>
              </a:rPr>
              <a:t>www.yigezn.com/cn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总部</a:t>
            </a:r>
            <a:r>
              <a:rPr lang="zh-CN" altLang="en-US" dirty="0"/>
              <a:t>地址：深圳市龙华区大浪街道浪口社区荣鸿泰工业园</a:t>
            </a:r>
            <a:r>
              <a:rPr lang="en-US" altLang="zh-CN" dirty="0"/>
              <a:t>D</a:t>
            </a:r>
            <a:r>
              <a:rPr lang="zh-CN" altLang="en-US" dirty="0"/>
              <a:t>栋</a:t>
            </a:r>
            <a:r>
              <a:rPr lang="en-US" altLang="zh-CN" dirty="0"/>
              <a:t>5</a:t>
            </a:r>
            <a:r>
              <a:rPr lang="zh-CN" altLang="en-US" dirty="0" smtClean="0"/>
              <a:t>楼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总部联系人：刘经理  </a:t>
            </a:r>
            <a:r>
              <a:rPr lang="en-US" altLang="zh-CN" dirty="0" smtClean="0"/>
              <a:t>130 4588 6199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苏州办事处</a:t>
            </a:r>
            <a:r>
              <a:rPr lang="zh-CN" altLang="en-US" dirty="0"/>
              <a:t>地址：</a:t>
            </a:r>
            <a:r>
              <a:rPr lang="zh-CN" altLang="en-US" dirty="0" smtClean="0"/>
              <a:t>苏州市吴江区松陵街道长安路</a:t>
            </a:r>
            <a:r>
              <a:rPr lang="en-US" altLang="zh-CN" dirty="0" smtClean="0"/>
              <a:t>3099</a:t>
            </a:r>
            <a:r>
              <a:rPr lang="zh-CN" altLang="en-US" dirty="0" smtClean="0"/>
              <a:t>号吴江商会大厦北楼</a:t>
            </a:r>
            <a:r>
              <a:rPr lang="en-US" altLang="zh-CN" dirty="0" smtClean="0"/>
              <a:t>1402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苏州联系人</a:t>
            </a:r>
            <a:r>
              <a:rPr lang="zh-CN" altLang="en-US" dirty="0"/>
              <a:t>：</a:t>
            </a:r>
            <a:r>
              <a:rPr lang="zh-CN" altLang="en-US" dirty="0" smtClean="0"/>
              <a:t>鲁经理 </a:t>
            </a:r>
            <a:r>
              <a:rPr lang="en-US" altLang="zh-CN" dirty="0" smtClean="0"/>
              <a:t>153 0268 9615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837615"/>
            <a:ext cx="2095567" cy="13927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40" y="1060432"/>
            <a:ext cx="4653447" cy="536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10" idx="1"/>
          </p:cNvCxnSpPr>
          <p:nvPr/>
        </p:nvCxnSpPr>
        <p:spPr>
          <a:xfrm flipH="1">
            <a:off x="7074546" y="3746499"/>
            <a:ext cx="2059928" cy="5016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22" idx="0"/>
          </p:cNvCxnSpPr>
          <p:nvPr/>
        </p:nvCxnSpPr>
        <p:spPr>
          <a:xfrm flipH="1" flipV="1">
            <a:off x="9877425" y="1752600"/>
            <a:ext cx="245065" cy="987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72083" y="1981447"/>
            <a:ext cx="197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机架及外观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34474" y="3515666"/>
            <a:ext cx="197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直振供料器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6818003" y="4699643"/>
            <a:ext cx="2316471" cy="354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134474" y="4468810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柔性振动盘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832952" y="5247975"/>
            <a:ext cx="1634398" cy="190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431881" y="5193503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成品摆盘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832952" y="3438525"/>
            <a:ext cx="1815373" cy="2073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137975" y="3184179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取放料机构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>
            <a:stCxn id="18" idx="1"/>
          </p:cNvCxnSpPr>
          <p:nvPr/>
        </p:nvCxnSpPr>
        <p:spPr>
          <a:xfrm flipH="1">
            <a:off x="6707778" y="5662996"/>
            <a:ext cx="2428874" cy="290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36652" y="5432163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下相机机构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6828658" y="1752600"/>
            <a:ext cx="2241319" cy="15424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629907" y="2993117"/>
            <a:ext cx="1340496" cy="86729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69977" y="2739676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上相机机构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endCxn id="9" idx="3"/>
          </p:cNvCxnSpPr>
          <p:nvPr/>
        </p:nvCxnSpPr>
        <p:spPr>
          <a:xfrm flipH="1" flipV="1">
            <a:off x="4048114" y="2212280"/>
            <a:ext cx="1172850" cy="2308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79111" y="674966"/>
            <a:ext cx="443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柔性工作站结构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84" y="1520596"/>
            <a:ext cx="9468435" cy="431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111" y="694016"/>
            <a:ext cx="443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柔性工作站规格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76725" y="3581400"/>
            <a:ext cx="2724150" cy="115252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10" idx="0"/>
            <a:endCxn id="8" idx="3"/>
          </p:cNvCxnSpPr>
          <p:nvPr/>
        </p:nvCxnSpPr>
        <p:spPr>
          <a:xfrm flipV="1">
            <a:off x="3848100" y="4565142"/>
            <a:ext cx="827568" cy="1309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745271" y="5874397"/>
            <a:ext cx="2205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最大取料范围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R200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54919"/>
              </p:ext>
            </p:extLst>
          </p:nvPr>
        </p:nvGraphicFramePr>
        <p:xfrm>
          <a:off x="3359639" y="1855971"/>
          <a:ext cx="5156200" cy="3341748"/>
        </p:xfrm>
        <a:graphic>
          <a:graphicData uri="http://schemas.openxmlformats.org/drawingml/2006/table">
            <a:tbl>
              <a:tblPr/>
              <a:tblGrid>
                <a:gridCol w="2581279">
                  <a:extLst>
                    <a:ext uri="{9D8B030D-6E8A-4147-A177-3AD203B41FA5}">
                      <a16:colId xmlns:a16="http://schemas.microsoft.com/office/drawing/2014/main" val="3808481637"/>
                    </a:ext>
                  </a:extLst>
                </a:gridCol>
                <a:gridCol w="2574921">
                  <a:extLst>
                    <a:ext uri="{9D8B030D-6E8A-4147-A177-3AD203B41FA5}">
                      <a16:colId xmlns:a16="http://schemas.microsoft.com/office/drawing/2014/main" val="1720691263"/>
                    </a:ext>
                  </a:extLst>
                </a:gridCol>
              </a:tblGrid>
              <a:tr h="4095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YIG-D400</a:t>
                      </a: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柔性工作站技术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参数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8901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外形尺寸长*宽*高：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533*384*697mm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20839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气压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0.5～0.7Mpa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29171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最大工作半径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R200mm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3272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电源、功率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AC220、50Hz、1KW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8138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最大抓取重量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0.2Kg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2278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设备总重量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约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75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Kg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06578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摆盘尺寸长*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宽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*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高：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240*180*10mm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11426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柔性振动盘尺寸长*宽*高：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220*140*145mm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dobe 黑体 Std R" panose="020B0400000000000000" pitchFamily="34" charset="-122"/>
                        <a:ea typeface="Adobe 黑体 Std R" panose="020B0400000000000000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409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料仓容量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1.5L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（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根据实际需求可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做大）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0744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效率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黑体 Std R" panose="020B0400000000000000" pitchFamily="34" charset="-122"/>
                          <a:ea typeface="Adobe 黑体 Std R" panose="020B0400000000000000" pitchFamily="34" charset="-122"/>
                        </a:rPr>
                        <a:t>根据实物测试为准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843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9111" y="694016"/>
            <a:ext cx="443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柔性工作站规格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89" y="1903164"/>
            <a:ext cx="1377585" cy="170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31" y="2116214"/>
            <a:ext cx="1310401" cy="157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9111" y="687047"/>
            <a:ext cx="52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柔性工作站动作流程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553" y="4019768"/>
            <a:ext cx="156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直振供料器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4118" y="4036995"/>
            <a:ext cx="19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柔性振动盘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879600" y="2882900"/>
            <a:ext cx="4610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158103" y="2882900"/>
            <a:ext cx="4610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808381" y="2882900"/>
            <a:ext cx="4610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746985" y="2882900"/>
            <a:ext cx="4610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9591071" y="2882900"/>
            <a:ext cx="46101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415829" y="4036995"/>
            <a:ext cx="19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上相机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42396" y="4036995"/>
            <a:ext cx="19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蜘蛛手取料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00107" y="4036995"/>
            <a:ext cx="19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下相机拍照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70858" y="4036995"/>
            <a:ext cx="19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定位放料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1499" y="4598802"/>
            <a:ext cx="15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将物料倒入料斗，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直振振动，不定时向柔性振动盘供料；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13643" y="4598802"/>
            <a:ext cx="15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柔性振动盘振动，进行物料选向处理，方便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取料；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8208" y="4598802"/>
            <a:ext cx="168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上相机对柔性振动盘的物料进行拍照，对物料选向筛选、定位，将数据传输蜘蛛手；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51466" y="4598802"/>
            <a:ext cx="16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蜘蛛手接受相机传入的指令，到达柔性振动盘位置进行取料；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0617" y="4598802"/>
            <a:ext cx="168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蜘蛛手运动到下相机位置，对物料底部特征设别拍照，调整物料姿态；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99433" y="4598802"/>
            <a:ext cx="168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蜘蛛手运动放物料位置，进行定位放料；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067299" y="2496239"/>
            <a:ext cx="538770" cy="377020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877299" y="3111500"/>
            <a:ext cx="670889" cy="49853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9808933" y="4115018"/>
            <a:ext cx="0" cy="131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77494" y="4115018"/>
            <a:ext cx="0" cy="131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126524" y="4115018"/>
            <a:ext cx="0" cy="131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31477" y="4115018"/>
            <a:ext cx="0" cy="131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49941" y="4115018"/>
            <a:ext cx="0" cy="1314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" y="1904618"/>
            <a:ext cx="1303109" cy="185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11" y="1903163"/>
            <a:ext cx="1427242" cy="17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30" y="2117525"/>
            <a:ext cx="1584420" cy="148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91" y="1885827"/>
            <a:ext cx="1459459" cy="172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5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23" y="2048908"/>
            <a:ext cx="4076469" cy="384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9110" y="687047"/>
            <a:ext cx="62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柔性工作站取放料机构细则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7" idx="1"/>
          </p:cNvCxnSpPr>
          <p:nvPr/>
        </p:nvCxnSpPr>
        <p:spPr>
          <a:xfrm flipH="1">
            <a:off x="8934452" y="3210795"/>
            <a:ext cx="1447798" cy="762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382250" y="3056906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伺服电机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0" y="3803703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减速机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>
            <a:stCxn id="8" idx="1"/>
          </p:cNvCxnSpPr>
          <p:nvPr/>
        </p:nvCxnSpPr>
        <p:spPr>
          <a:xfrm flipH="1" flipV="1">
            <a:off x="8658226" y="3311968"/>
            <a:ext cx="1724024" cy="64562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15" idx="1"/>
          </p:cNvCxnSpPr>
          <p:nvPr/>
        </p:nvCxnSpPr>
        <p:spPr>
          <a:xfrm flipH="1">
            <a:off x="8010526" y="4776989"/>
            <a:ext cx="2400314" cy="31282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410840" y="4623100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步进电机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302389" y="2255138"/>
            <a:ext cx="1423663" cy="105683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48482" y="2085861"/>
            <a:ext cx="85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摆臂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5166001" y="4506868"/>
            <a:ext cx="2006324" cy="30089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83421" y="4611342"/>
            <a:ext cx="82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摆杆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>
            <a:stCxn id="29" idx="1"/>
          </p:cNvCxnSpPr>
          <p:nvPr/>
        </p:nvCxnSpPr>
        <p:spPr>
          <a:xfrm flipH="1">
            <a:off x="8477250" y="2237177"/>
            <a:ext cx="1924050" cy="38467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401300" y="2083288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固定座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73042" y="3815888"/>
            <a:ext cx="141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电机固定板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箭头连接符 33"/>
          <p:cNvCxnSpPr>
            <a:stCxn id="33" idx="3"/>
          </p:cNvCxnSpPr>
          <p:nvPr/>
        </p:nvCxnSpPr>
        <p:spPr>
          <a:xfrm flipV="1">
            <a:off x="5286376" y="3525305"/>
            <a:ext cx="2043300" cy="44447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2" idx="3"/>
          </p:cNvCxnSpPr>
          <p:nvPr/>
        </p:nvCxnSpPr>
        <p:spPr>
          <a:xfrm>
            <a:off x="5431805" y="3210129"/>
            <a:ext cx="786890" cy="21364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325319" y="3056240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连接杆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35907" y="5398215"/>
            <a:ext cx="1350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三角固定座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5286376" y="5302322"/>
            <a:ext cx="2628899" cy="28632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0401315" y="5403985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取料机构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箭头连接符 49"/>
          <p:cNvCxnSpPr>
            <a:stCxn id="49" idx="1"/>
          </p:cNvCxnSpPr>
          <p:nvPr/>
        </p:nvCxnSpPr>
        <p:spPr>
          <a:xfrm flipH="1">
            <a:off x="8086727" y="5557874"/>
            <a:ext cx="2314588" cy="3077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550274" y="1505421"/>
            <a:ext cx="29070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蜘蛛手主要部件：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伺服电机、减速机、步进电机、固定座、取料机构、摆臂、连接杆、摆杆、三角固定座、电机固定板等组成；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50274" y="3451406"/>
            <a:ext cx="29070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动作流程：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上相机拍照后将数据传输取放料机构，三轴通过指令移动配合相机随机取料，取料后移动至下相机拍照，对产品底部特征姿态进行确认，确认后移动至放料位，完成一个周期的取放料动作；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911" y="728980"/>
            <a:ext cx="443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、相机相关参数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57" y="1491414"/>
            <a:ext cx="987444" cy="116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06" y="1434193"/>
            <a:ext cx="1053224" cy="130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6" y="2940121"/>
            <a:ext cx="5287033" cy="32149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61" y="2968660"/>
            <a:ext cx="5722063" cy="31864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45030" y="1834550"/>
            <a:ext cx="13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上相机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78727" y="1834550"/>
            <a:ext cx="13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910" y="728980"/>
            <a:ext cx="670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柔性工作站在封装领域的应用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398" r="2020"/>
          <a:stretch/>
        </p:blipFill>
        <p:spPr>
          <a:xfrm>
            <a:off x="5800724" y="1814850"/>
            <a:ext cx="5105401" cy="43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9010650" y="4406800"/>
            <a:ext cx="2143125" cy="81124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002577" y="5218047"/>
            <a:ext cx="85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封装机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9934575" y="1813198"/>
            <a:ext cx="619125" cy="68235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0903" y="1505421"/>
            <a:ext cx="209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0274" y="3451406"/>
            <a:ext cx="2907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动作流程：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人工上料到直振盘，振动后流入柔性振动盘，相机拍照，手爪到柔性振动盘取料并进行方向旋转，移动到放入封装盒位置放料，封装带向前移动进行检测，对上下料带进行整合热压封装，对封装后的料卷收集；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0274" y="1505421"/>
            <a:ext cx="2907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组成部件：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主要由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柔性工作站和封装机两部分组成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cxnSp>
        <p:nvCxnSpPr>
          <p:cNvPr id="22" name="直接箭头连接符 21"/>
          <p:cNvCxnSpPr>
            <a:stCxn id="25" idx="3"/>
          </p:cNvCxnSpPr>
          <p:nvPr/>
        </p:nvCxnSpPr>
        <p:spPr>
          <a:xfrm>
            <a:off x="5713796" y="2517903"/>
            <a:ext cx="2725354" cy="75869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861480" y="2364014"/>
            <a:ext cx="85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上料卷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62475" y="3259509"/>
            <a:ext cx="1141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成品料卷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29332" y="5040519"/>
            <a:ext cx="852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下料卷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5549808" y="3423228"/>
            <a:ext cx="932385" cy="44392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466015" y="5040519"/>
            <a:ext cx="816752" cy="15170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934575" y="3999585"/>
            <a:ext cx="1190626" cy="40556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889604" y="4405148"/>
            <a:ext cx="118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柔性振动盘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51516" y="3163344"/>
            <a:ext cx="118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直振盘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>
            <a:stCxn id="23" idx="1"/>
          </p:cNvCxnSpPr>
          <p:nvPr/>
        </p:nvCxnSpPr>
        <p:spPr>
          <a:xfrm flipH="1">
            <a:off x="10238109" y="3317233"/>
            <a:ext cx="713407" cy="19598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8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30" y="1695449"/>
            <a:ext cx="5266994" cy="456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8110" cy="78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2911" y="728980"/>
            <a:ext cx="685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七、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柔性工作站在贴标领域的应用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03" y="1313633"/>
            <a:ext cx="1906252" cy="157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550274" y="3451406"/>
            <a:ext cx="290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动作流程：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人工上料到流水线，流过拍照模组，进行贴膜位置确认，贴膜手爪到后撤飞达取标签，当产品流动到手爪下方的时候，手爪进行贴膜；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274" y="1505421"/>
            <a:ext cx="2907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组成部件：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主要由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柔性工作站、输送模组和后撤飞达两三部分组成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80022" y="1221835"/>
            <a:ext cx="190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YIG-D400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柔性工作站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10" idx="2"/>
          </p:cNvCxnSpPr>
          <p:nvPr/>
        </p:nvCxnSpPr>
        <p:spPr>
          <a:xfrm flipH="1">
            <a:off x="7705725" y="1529612"/>
            <a:ext cx="526496" cy="73781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0056275" y="3194686"/>
            <a:ext cx="135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后撤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飞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8786455" y="3352186"/>
            <a:ext cx="1232346" cy="25965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7981100" y="3899861"/>
            <a:ext cx="2391625" cy="175017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392653" y="5496151"/>
            <a:ext cx="110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拍照模组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>
            <a:stCxn id="22" idx="1"/>
          </p:cNvCxnSpPr>
          <p:nvPr/>
        </p:nvCxnSpPr>
        <p:spPr>
          <a:xfrm flipH="1" flipV="1">
            <a:off x="8232221" y="5219700"/>
            <a:ext cx="2216160" cy="91966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448381" y="5985475"/>
            <a:ext cx="110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输送模组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153275" y="3162046"/>
            <a:ext cx="1447801" cy="9530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8503332" y="1974665"/>
            <a:ext cx="2793318" cy="137752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64" y="3509587"/>
            <a:ext cx="1898201" cy="180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905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6014104-abe4-4474-bda6-a451126eba08"/>
  <p:tag name="COMMONDATA" val="eyJoZGlkIjoiYjdiMDE4ZDBhNTRmMTAzNjAxYTlhMTJiNTk5MTViZTYifQ=="/>
  <p:tag name="RESOURCE_RECORD_KEY" val="{&quot;13&quot;:[4563120],&quot;65&quot;:[20188978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AG_VERSION" val="1.0"/>
  <p:tag name="KSO_WM_SLIDE_ITEM_CNT" val="0"/>
  <p:tag name="KSO_WM_SLIDE_LAYOUT" val="a_b_f"/>
  <p:tag name="KSO_WM_SLIDE_LAYOUT_CNT" val="1_1_1"/>
  <p:tag name="KSO_WM_SLIDE_TYPE" val="title"/>
  <p:tag name="KSO_WM_SLIDE_SUBTYPE" val="pureTxt"/>
  <p:tag name="KSO_WM_BEAUTIFY_FLAG" val="#wm#"/>
  <p:tag name="KSO_WM_COMBINE_RELATE_SLIDE_ID" val="background20185106_1"/>
  <p:tag name="KSO_WM_TEMPLATE_CATEGORY" val="custom"/>
  <p:tag name="KSO_WM_TEMPLATE_INDEX" val="20188978"/>
  <p:tag name="KSO_WM_SLIDE_ID" val="custom20188978_1"/>
  <p:tag name="KSO_WM_SLIDE_INDEX" val="1"/>
  <p:tag name="KSO_WM_TEMPLATE_SUBCATEGORY" val="0"/>
  <p:tag name="KSO_WM_TEMPLATE_THUMBS_INDEX" val="1、2、3、4、6、8、10、12、13、14、16、17"/>
  <p:tag name="KSO_WM_TEMPLATE_MASTER_TYPE" val="1"/>
  <p:tag name="KSO_WM_TEMPLATE_COLOR_TYPE" val="0"/>
  <p:tag name="KSO_WM_SPECIAL_SOURCE" val="bdnul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78_1*a*1"/>
  <p:tag name="KSO_WM_UNIT_PRESET_TEXT" val="工作总结模板"/>
  <p:tag name="KSO_WM_UNIT_ISNUMDGMTITLE" val="0"/>
  <p:tag name="KSO_WM_UNIT_NOCLEAR" val="0"/>
  <p:tag name="KSO_WM_UNIT_DIAGRAM_ISNUMVISUAL" val="0"/>
  <p:tag name="KSO_WM_UNIT_DIAGRAM_ISREFERUNI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06_2"/>
  <p:tag name="KSO_WM_TEMPLATE_CATEGORY" val="custom"/>
  <p:tag name="KSO_WM_TEMPLATE_INDEX" val="20188978"/>
  <p:tag name="KSO_WM_SLIDE_ID" val="custom20188978_2"/>
  <p:tag name="KSO_WM_SLIDE_INDEX" val="2"/>
  <p:tag name="KSO_WM_DIAGRAM_GROUP_CODE" val="l1-1"/>
  <p:tag name="KSO_WM_TEMPLATE_SUBCATEGORY" val="0"/>
  <p:tag name="KSO_WM_TEMPLATE_MASTER_TYPE" val="1"/>
  <p:tag name="KSO_WM_TEMPLATE_COLOR_TYPE" val="0"/>
  <p:tag name="KSO_WM_SLIDE_DIAGTYPE" val="l"/>
  <p:tag name="KSO_WM_SPECIAL_SOURCE" val="bdnu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06_2"/>
  <p:tag name="KSO_WM_TEMPLATE_CATEGORY" val="custom"/>
  <p:tag name="KSO_WM_TEMPLATE_INDEX" val="20188978"/>
  <p:tag name="KSO_WM_SLIDE_ID" val="custom20188978_2"/>
  <p:tag name="KSO_WM_SLIDE_INDEX" val="2"/>
  <p:tag name="KSO_WM_DIAGRAM_GROUP_CODE" val="l1-1"/>
  <p:tag name="KSO_WM_TEMPLATE_SUBCATEGORY" val="0"/>
  <p:tag name="KSO_WM_TEMPLATE_MASTER_TYPE" val="1"/>
  <p:tag name="KSO_WM_TEMPLATE_COLOR_TYPE" val="0"/>
  <p:tag name="KSO_WM_SLIDE_DIAGTYPE" val="l"/>
  <p:tag name="KSO_WM_SPECIAL_SOURCE" val="bdnul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06_13"/>
  <p:tag name="KSO_WM_TEMPLATE_CATEGORY" val="custom"/>
  <p:tag name="KSO_WM_TEMPLATE_INDEX" val="20188978"/>
  <p:tag name="KSO_WM_SLIDE_ID" val="custom20188978_17"/>
  <p:tag name="KSO_WM_SLIDE_INDEX" val="17"/>
  <p:tag name="KSO_WM_TEMPLATE_SUBCATEGORY" val="0"/>
  <p:tag name="KSO_WM_TEMPLATE_MASTER_TYPE" val="1"/>
  <p:tag name="KSO_WM_TEMPLATE_COLOR_TYPE" val="0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AG_VERSION" val="1.0"/>
  <p:tag name="KSO_WM_BEAUTIFY_FLAG" val="#wm#"/>
  <p:tag name="KSO_WM_COMBINE_RELATE_SLIDE_ID" val="background20185106_1"/>
  <p:tag name="KSO_WM_TEMPLATE_CATEGORY" val="custom"/>
  <p:tag name="KSO_WM_TEMPLATE_INDEX" val="20188978"/>
  <p:tag name="KSO_WM_TEMPLATE_SUBCATEGORY" val="combine"/>
  <p:tag name="KSO_WM_TEMPLATE_THUMBS_INDEX" val="1、2、3、4、6、8、10、12、13"/>
  <p:tag name="KSO_WM_TEMPLATE_MASTER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DEDED"/>
      </a:dk2>
      <a:lt2>
        <a:srgbClr val="FFFFFF"/>
      </a:lt2>
      <a:accent1>
        <a:srgbClr val="455171"/>
      </a:accent1>
      <a:accent2>
        <a:srgbClr val="686B7C"/>
      </a:accent2>
      <a:accent3>
        <a:srgbClr val="7D8091"/>
      </a:accent3>
      <a:accent4>
        <a:srgbClr val="ADA093"/>
      </a:accent4>
      <a:accent5>
        <a:srgbClr val="CFBA9F"/>
      </a:accent5>
      <a:accent6>
        <a:srgbClr val="F2D4AA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758</Words>
  <Application>Microsoft Office PowerPoint</Application>
  <PresentationFormat>宽屏</PresentationFormat>
  <Paragraphs>109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Adobe 黑体 Std R</vt:lpstr>
      <vt:lpstr>宋体</vt:lpstr>
      <vt:lpstr>微软雅黑</vt:lpstr>
      <vt:lpstr>Arial</vt:lpstr>
      <vt:lpstr>Calibri</vt:lpstr>
      <vt:lpstr>Impact</vt:lpstr>
      <vt:lpstr>Office 主题</vt:lpstr>
      <vt:lpstr>1_Office 主题​​</vt:lpstr>
      <vt:lpstr>YIG-D400柔性工作站评估报告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物料评估报告</dc:title>
  <dc:creator>Administrator</dc:creator>
  <cp:lastModifiedBy>China</cp:lastModifiedBy>
  <cp:revision>152</cp:revision>
  <dcterms:created xsi:type="dcterms:W3CDTF">2023-11-06T07:27:00Z</dcterms:created>
  <dcterms:modified xsi:type="dcterms:W3CDTF">2025-05-22T08:59:38Z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E13E000B8F964C9AB19213DED9C635E3_12</vt:lpwstr>
  </property>
  <property fmtid="{D5CDD505-2E9C-101B-9397-08002B2CF9AE}" pid="3" name="KSOProductBuildVer">
    <vt:lpwstr>2052-12.1.0.20305</vt:lpwstr>
  </property>
</Properties>
</file>